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mov" ContentType="video/unknown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sldIdLst>
    <p:sldId id="256" r:id="rId2"/>
    <p:sldId id="284" r:id="rId3"/>
    <p:sldId id="286" r:id="rId4"/>
    <p:sldId id="333" r:id="rId5"/>
    <p:sldId id="332" r:id="rId6"/>
    <p:sldId id="334" r:id="rId7"/>
    <p:sldId id="289" r:id="rId8"/>
    <p:sldId id="303" r:id="rId9"/>
    <p:sldId id="304" r:id="rId10"/>
    <p:sldId id="337" r:id="rId11"/>
    <p:sldId id="298" r:id="rId12"/>
    <p:sldId id="306" r:id="rId13"/>
    <p:sldId id="299" r:id="rId14"/>
    <p:sldId id="300" r:id="rId15"/>
    <p:sldId id="307" r:id="rId16"/>
    <p:sldId id="301" r:id="rId17"/>
    <p:sldId id="261" r:id="rId18"/>
    <p:sldId id="311" r:id="rId19"/>
    <p:sldId id="312" r:id="rId20"/>
    <p:sldId id="313" r:id="rId21"/>
    <p:sldId id="314" r:id="rId22"/>
    <p:sldId id="315" r:id="rId23"/>
    <p:sldId id="266" r:id="rId24"/>
    <p:sldId id="316" r:id="rId25"/>
    <p:sldId id="323" r:id="rId26"/>
    <p:sldId id="329" r:id="rId27"/>
    <p:sldId id="324" r:id="rId28"/>
    <p:sldId id="325" r:id="rId29"/>
    <p:sldId id="326" r:id="rId30"/>
    <p:sldId id="338" r:id="rId31"/>
    <p:sldId id="328" r:id="rId32"/>
    <p:sldId id="336" r:id="rId33"/>
    <p:sldId id="297" r:id="rId34"/>
    <p:sldId id="296" r:id="rId35"/>
    <p:sldId id="320" r:id="rId36"/>
    <p:sldId id="310" r:id="rId37"/>
    <p:sldId id="335" r:id="rId38"/>
    <p:sldId id="331" r:id="rId39"/>
    <p:sldId id="339" r:id="rId40"/>
    <p:sldId id="330" r:id="rId41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03" autoAdjust="0"/>
    <p:restoredTop sz="94853" autoAdjust="0"/>
  </p:normalViewPr>
  <p:slideViewPr>
    <p:cSldViewPr snapToGrid="0">
      <p:cViewPr>
        <p:scale>
          <a:sx n="63" d="100"/>
          <a:sy n="63" d="100"/>
        </p:scale>
        <p:origin x="-1096" y="-14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58764159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en-US" baseline="0" dirty="0" smtClean="0"/>
              <a:t> Key number entry interfaces are used in critical situations such as hospital intensive care units.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971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Gherkin</a:t>
            </a:r>
            <a:r>
              <a:rPr lang="en-US" baseline="0" dirty="0" smtClean="0"/>
              <a:t> feature written in the .feature file what would have been drawn up during the three amigos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7497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Gherkin</a:t>
            </a:r>
            <a:r>
              <a:rPr lang="en-US" baseline="0" dirty="0" smtClean="0"/>
              <a:t> feature written in the .feature file what would have been drawn up during the three amigos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7497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Gherkin</a:t>
            </a:r>
            <a:r>
              <a:rPr lang="en-US" baseline="0" dirty="0" smtClean="0"/>
              <a:t> feature written in the .feature file what would have been drawn up during the three amigos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749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Gherkin</a:t>
            </a:r>
            <a:r>
              <a:rPr lang="en-US" baseline="0" dirty="0" smtClean="0"/>
              <a:t> feature written in the .feature file what would have been drawn up during the three amigos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7497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implemented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3840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implemented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3840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implemented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3840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implemented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3840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implemented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3840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implemented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384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Entering the same volume in both devices</a:t>
            </a:r>
            <a:r>
              <a:rPr lang="en-US" baseline="0" dirty="0" smtClean="0"/>
              <a:t> with the same interface gives different results.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8475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implemented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3840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implemented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3840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options: either be very strict and turn the </a:t>
            </a:r>
            <a:r>
              <a:rPr lang="en-US" dirty="0" err="1" smtClean="0"/>
              <a:t>boolean</a:t>
            </a:r>
            <a:r>
              <a:rPr lang="en-US" baseline="0" dirty="0" smtClean="0"/>
              <a:t> off in case of other method call, or assume that through encapsulation, cursor position can only be changed through this method call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3840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options: either be very strict and turn the </a:t>
            </a:r>
            <a:r>
              <a:rPr lang="en-US" dirty="0" err="1" smtClean="0"/>
              <a:t>boolean</a:t>
            </a:r>
            <a:r>
              <a:rPr lang="en-US" baseline="0" dirty="0" smtClean="0"/>
              <a:t> off in case of other method call, or assume that through encapsulation, cursor position can only be changed through this method call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3840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Left() implementation in the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3860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518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Under the UK Health &amp; Safety At Work Act (1974) and under similar legislation in other countries, devices should be designed to reduce risk to be As Low As Reasonably Practical, ALARP..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048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example scenario</a:t>
            </a:r>
            <a:r>
              <a:rPr lang="en-US" baseline="0" dirty="0" smtClean="0"/>
              <a:t> that we will want to verify (talking about cursor wraparound)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3972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Gherkin</a:t>
            </a:r>
            <a:r>
              <a:rPr lang="en-US" baseline="0" dirty="0" smtClean="0"/>
              <a:t> feature written in the .feature file what would have been drawn up during the three amigos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749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the feature file is run, this is what is output</a:t>
            </a:r>
            <a:r>
              <a:rPr lang="en-US" baseline="0" dirty="0" smtClean="0"/>
              <a:t> in the console.</a:t>
            </a:r>
          </a:p>
          <a:p>
            <a:r>
              <a:rPr lang="en-US" baseline="0" dirty="0" smtClean="0"/>
              <a:t>This can be copied and pasted in the StepDefinitions.java file and filled in by the tester.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715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implemented</a:t>
            </a:r>
            <a:r>
              <a:rPr lang="en-US" baseline="0" dirty="0" smtClean="0"/>
              <a:t> StepDefinitions.java file.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995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the .feature file is run, this is the output</a:t>
            </a:r>
            <a:r>
              <a:rPr lang="en-US" baseline="0" dirty="0" smtClean="0"/>
              <a:t> in the console.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12876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+ Motivation</a:t>
            </a:r>
          </a:p>
          <a:p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aseline="0" dirty="0" smtClean="0"/>
              <a:t>We want to make sure that things are running well at runtime and runtime monitoring lets us do that.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This</a:t>
            </a:r>
            <a:r>
              <a:rPr lang="en-US" baseline="0" dirty="0" smtClean="0"/>
              <a:t> isn’t widely adopted by industry, and one of the challenges is finding the expertise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20448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4080" y="9040143"/>
            <a:ext cx="2926080" cy="519289"/>
          </a:xfrm>
          <a:prstGeom prst="rect">
            <a:avLst/>
          </a:prstGeom>
        </p:spPr>
        <p:txBody>
          <a:bodyPr/>
          <a:lstStyle/>
          <a:p>
            <a:fld id="{87788914-025E-4C3D-8E2A-9340361C92A2}" type="datetimeFigureOut">
              <a:rPr lang="en-GB" smtClean="0"/>
              <a:t>09/12/15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7840" y="9040143"/>
            <a:ext cx="4389120" cy="51928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84640" y="9040143"/>
            <a:ext cx="2926080" cy="519289"/>
          </a:xfrm>
          <a:prstGeom prst="rect">
            <a:avLst/>
          </a:prstGeom>
        </p:spPr>
        <p:txBody>
          <a:bodyPr/>
          <a:lstStyle/>
          <a:p>
            <a:fld id="{458E83B8-B538-4C08-BD98-E2C7C25C64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741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</p:sldLayoutIdLst>
  <p:transition xmlns:p14="http://schemas.microsoft.com/office/powerpoint/2010/main" spd="med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mov"/><Relationship Id="rId4" Type="http://schemas.openxmlformats.org/officeDocument/2006/relationships/video" Target="../media/media2.mov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2.xml"/><Relationship Id="rId7" Type="http://schemas.openxmlformats.org/officeDocument/2006/relationships/image" Target="../media/image8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4.xml"/><Relationship Id="rId5" Type="http://schemas.openxmlformats.org/officeDocument/2006/relationships/image" Target="../media/image9.png"/><Relationship Id="rId1" Type="http://schemas.microsoft.com/office/2007/relationships/media" Target="../media/media3.mov"/><Relationship Id="rId2" Type="http://schemas.openxmlformats.org/officeDocument/2006/relationships/video" Target="../media/media3.mov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sz="5700"/>
            </a:lvl1pPr>
          </a:lstStyle>
          <a:p>
            <a:pPr>
              <a:defRPr sz="1800"/>
            </a:pPr>
            <a:r>
              <a:rPr lang="en-US" sz="6600" dirty="0"/>
              <a:t>Facilitating testing and monitoring of number entry systems in medical devices</a:t>
            </a:r>
            <a:endParaRPr sz="23900" dirty="0"/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1270000" y="5613753"/>
            <a:ext cx="10464800" cy="11303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 dirty="0"/>
              <a:t>Abigail Cauchi, Christian Colombo, </a:t>
            </a:r>
            <a:endParaRPr lang="en-GB" sz="3200" dirty="0" smtClean="0"/>
          </a:p>
          <a:p>
            <a:pPr lvl="0">
              <a:defRPr sz="1800"/>
            </a:pPr>
            <a:r>
              <a:rPr sz="3200" dirty="0" smtClean="0"/>
              <a:t>Mark </a:t>
            </a:r>
            <a:r>
              <a:rPr sz="3200" dirty="0"/>
              <a:t>Micallef &amp; Gordon Pace</a:t>
            </a:r>
          </a:p>
        </p:txBody>
      </p:sp>
      <p:pic>
        <p:nvPicPr>
          <p:cNvPr id="34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" y="8480554"/>
            <a:ext cx="3262184" cy="120655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27059" y="8729248"/>
            <a:ext cx="3381619" cy="957857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092" y="8743219"/>
            <a:ext cx="1297369" cy="733157"/>
          </a:xfrm>
          <a:prstGeom prst="rect">
            <a:avLst/>
          </a:prstGeom>
        </p:spPr>
      </p:pic>
      <p:pic>
        <p:nvPicPr>
          <p:cNvPr id="1026" name="Picture 2" descr="http://www.ixaris.com/wp-content/themes/ixaris/dist/img/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492" y="8743219"/>
            <a:ext cx="2876581" cy="710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specification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t">
            <a:normAutofit/>
          </a:bodyPr>
          <a:lstStyle/>
          <a:p>
            <a:r>
              <a:rPr lang="en-US" dirty="0" smtClean="0"/>
              <a:t>Coming from UI experts, psychologists,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/>
              <a:t>Implemented by software </a:t>
            </a:r>
            <a:r>
              <a:rPr lang="en-US" dirty="0" smtClean="0"/>
              <a:t>developers</a:t>
            </a:r>
            <a:endParaRPr lang="en-US" dirty="0" smtClean="0"/>
          </a:p>
          <a:p>
            <a:endParaRPr lang="en-US" dirty="0"/>
          </a:p>
          <a:p>
            <a:r>
              <a:rPr lang="en-US" sz="5400" dirty="0" smtClean="0"/>
              <a:t>The problem is not new! 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4800" dirty="0" smtClean="0"/>
              <a:t>Customers already specify systems</a:t>
            </a:r>
            <a:endParaRPr lang="en-US" sz="4800" dirty="0"/>
          </a:p>
        </p:txBody>
      </p:sp>
      <p:sp>
        <p:nvSpPr>
          <p:cNvPr id="5" name="Rounded Rectangle 4"/>
          <p:cNvSpPr/>
          <p:nvPr/>
        </p:nvSpPr>
        <p:spPr>
          <a:xfrm>
            <a:off x="2479502" y="7063860"/>
            <a:ext cx="8204539" cy="236093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 Gherkin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796" y="7393525"/>
            <a:ext cx="16764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9578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Gherkin Feature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034" y="3652067"/>
            <a:ext cx="11968733" cy="354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5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endParaRPr lang="en-US" sz="4000" dirty="0" smtClean="0"/>
          </a:p>
          <a:p>
            <a:r>
              <a:rPr lang="en-US" sz="4000" dirty="0" smtClean="0"/>
              <a:t>How </a:t>
            </a:r>
            <a:r>
              <a:rPr lang="en-US" sz="4000" dirty="0" smtClean="0"/>
              <a:t>can we use Gherkin to execute tests?</a:t>
            </a:r>
          </a:p>
        </p:txBody>
      </p:sp>
    </p:spTree>
    <p:extLst>
      <p:ext uri="{BB962C8B-B14F-4D97-AF65-F5344CB8AC3E}">
        <p14:creationId xmlns:p14="http://schemas.microsoft.com/office/powerpoint/2010/main" val="208551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1194" y="1"/>
            <a:ext cx="10226022" cy="159242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Gherkin output</a:t>
            </a:r>
            <a:endParaRPr lang="en-GB" sz="4000" dirty="0"/>
          </a:p>
        </p:txBody>
      </p:sp>
      <p:grpSp>
        <p:nvGrpSpPr>
          <p:cNvPr id="3" name="Group 2"/>
          <p:cNvGrpSpPr/>
          <p:nvPr/>
        </p:nvGrpSpPr>
        <p:grpSpPr>
          <a:xfrm>
            <a:off x="2383231" y="1390862"/>
            <a:ext cx="9328900" cy="8362738"/>
            <a:chOff x="5527984" y="1709078"/>
            <a:chExt cx="7106330" cy="663999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t="5771"/>
            <a:stretch/>
          </p:blipFill>
          <p:spPr>
            <a:xfrm>
              <a:off x="5527984" y="1709078"/>
              <a:ext cx="7106330" cy="6639991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5527984" y="1727487"/>
              <a:ext cx="4143191" cy="261012"/>
            </a:xfrm>
            <a:prstGeom prst="rect">
              <a:avLst/>
            </a:prstGeom>
            <a:solidFill>
              <a:srgbClr val="5B9BD5">
                <a:alpha val="1882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84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527984" y="3085205"/>
              <a:ext cx="4143191" cy="261012"/>
            </a:xfrm>
            <a:prstGeom prst="rect">
              <a:avLst/>
            </a:prstGeom>
            <a:solidFill>
              <a:srgbClr val="5B9BD5">
                <a:alpha val="1882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84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527984" y="4401710"/>
              <a:ext cx="4459153" cy="251856"/>
            </a:xfrm>
            <a:prstGeom prst="rect">
              <a:avLst/>
            </a:prstGeom>
            <a:solidFill>
              <a:srgbClr val="5B9BD5">
                <a:alpha val="1882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84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527984" y="5759429"/>
              <a:ext cx="4459153" cy="251856"/>
            </a:xfrm>
            <a:prstGeom prst="rect">
              <a:avLst/>
            </a:prstGeom>
            <a:solidFill>
              <a:srgbClr val="5B9BD5">
                <a:alpha val="1882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84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527984" y="7117147"/>
              <a:ext cx="4459153" cy="251856"/>
            </a:xfrm>
            <a:prstGeom prst="rect">
              <a:avLst/>
            </a:prstGeom>
            <a:solidFill>
              <a:srgbClr val="5B9BD5">
                <a:alpha val="1882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840"/>
            </a:p>
          </p:txBody>
        </p:sp>
      </p:grpSp>
    </p:spTree>
    <p:extLst>
      <p:ext uri="{BB962C8B-B14F-4D97-AF65-F5344CB8AC3E}">
        <p14:creationId xmlns:p14="http://schemas.microsoft.com/office/powerpoint/2010/main" val="1578469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9299" y="0"/>
            <a:ext cx="6279988" cy="176823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StepDefinitions.java</a:t>
            </a:r>
            <a:endParaRPr lang="en-GB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0139" y="1357980"/>
            <a:ext cx="8821959" cy="839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308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00" y="3067111"/>
            <a:ext cx="11099800" cy="6286500"/>
          </a:xfrm>
        </p:spPr>
        <p:txBody>
          <a:bodyPr anchor="t">
            <a:normAutofit/>
          </a:bodyPr>
          <a:lstStyle/>
          <a:p>
            <a:r>
              <a:rPr lang="en-US" sz="4000" dirty="0" smtClean="0"/>
              <a:t>How can we use Gherkin to execute tests?</a:t>
            </a:r>
          </a:p>
          <a:p>
            <a:pPr marL="0" indent="0">
              <a:buNone/>
            </a:pPr>
            <a:r>
              <a:rPr lang="en-US" sz="4000" dirty="0" smtClean="0"/>
              <a:t>Execute the scenarios, invoking the steps</a:t>
            </a:r>
          </a:p>
        </p:txBody>
      </p:sp>
    </p:spTree>
    <p:extLst>
      <p:ext uri="{BB962C8B-B14F-4D97-AF65-F5344CB8AC3E}">
        <p14:creationId xmlns:p14="http://schemas.microsoft.com/office/powerpoint/2010/main" val="3851105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778" y="1563302"/>
            <a:ext cx="11216640" cy="14139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Logs from Running the Gherkin Feature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778" y="4411050"/>
            <a:ext cx="12513022" cy="357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3301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xfrm>
            <a:off x="1039586" y="3797301"/>
            <a:ext cx="11099800" cy="2159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 dirty="0"/>
              <a:t>Runtime Monitoring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Runtime Monitoring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endParaRPr lang="en-US" dirty="0" smtClean="0"/>
          </a:p>
          <a:p>
            <a:r>
              <a:rPr lang="en-US" dirty="0" smtClean="0"/>
              <a:t>Can </a:t>
            </a:r>
            <a:r>
              <a:rPr lang="en-US" dirty="0" smtClean="0"/>
              <a:t>we use the tests to automatically generate monitors?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1364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Gherkin Feature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034" y="3652067"/>
            <a:ext cx="11968733" cy="354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700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eccentricyethappy.info/wp-content/uploads/2015/01/IMG_11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492" y="0"/>
            <a:ext cx="13276513" cy="975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09711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Gherkin Feature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034" y="3652067"/>
            <a:ext cx="11968733" cy="35443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38059" y="4790460"/>
            <a:ext cx="6952234" cy="467906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9253778" y="4707876"/>
            <a:ext cx="2317885" cy="522129"/>
          </a:xfrm>
          <a:prstGeom prst="wedgeRoundRectCallout">
            <a:avLst>
              <a:gd name="adj1" fmla="val -74090"/>
              <a:gd name="adj2" fmla="val 3094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Precondition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904748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Gherkin Feature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034" y="3663407"/>
            <a:ext cx="11968733" cy="35443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38059" y="4790460"/>
            <a:ext cx="6952234" cy="467906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9253778" y="4707876"/>
            <a:ext cx="2317885" cy="522129"/>
          </a:xfrm>
          <a:prstGeom prst="wedgeRoundRectCallout">
            <a:avLst>
              <a:gd name="adj1" fmla="val -74090"/>
              <a:gd name="adj2" fmla="val 3094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Precondition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11086" y="5226360"/>
            <a:ext cx="4629656" cy="467906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9258764" y="5257167"/>
            <a:ext cx="2317885" cy="522129"/>
          </a:xfrm>
          <a:prstGeom prst="wedgeRoundRectCallout">
            <a:avLst>
              <a:gd name="adj1" fmla="val -169975"/>
              <a:gd name="adj2" fmla="val -14281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Event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913222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Gherkin Feature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034" y="3663407"/>
            <a:ext cx="11968733" cy="35443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38059" y="4790460"/>
            <a:ext cx="6952234" cy="467906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9253778" y="4707876"/>
            <a:ext cx="2317885" cy="522129"/>
          </a:xfrm>
          <a:prstGeom prst="wedgeRoundRectCallout">
            <a:avLst>
              <a:gd name="adj1" fmla="val -74090"/>
              <a:gd name="adj2" fmla="val 3094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Precondition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11086" y="5226360"/>
            <a:ext cx="4629656" cy="467906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9258764" y="5257167"/>
            <a:ext cx="2317885" cy="522129"/>
          </a:xfrm>
          <a:prstGeom prst="wedgeRoundRectCallout">
            <a:avLst>
              <a:gd name="adj1" fmla="val -169975"/>
              <a:gd name="adj2" fmla="val -14281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Event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22236" y="5616893"/>
            <a:ext cx="6847177" cy="1436429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9354469" y="6226029"/>
            <a:ext cx="2317885" cy="522129"/>
          </a:xfrm>
          <a:prstGeom prst="wedgeRoundRectCallout">
            <a:avLst>
              <a:gd name="adj1" fmla="val -67241"/>
              <a:gd name="adj2" fmla="val -22968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Assertion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744617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2-08 at 14.13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7931" y="2545773"/>
            <a:ext cx="16501945" cy="6686252"/>
          </a:xfrm>
          <a:prstGeom prst="rect">
            <a:avLst/>
          </a:prstGeom>
        </p:spPr>
      </p:pic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952500" y="391746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4800" dirty="0" smtClean="0"/>
              <a:t>Aspect Oriented Programming Implementation</a:t>
            </a:r>
            <a:endParaRPr sz="4800" dirty="0"/>
          </a:p>
        </p:txBody>
      </p:sp>
      <p:sp>
        <p:nvSpPr>
          <p:cNvPr id="4" name="Rectangle 3"/>
          <p:cNvSpPr/>
          <p:nvPr/>
        </p:nvSpPr>
        <p:spPr>
          <a:xfrm>
            <a:off x="5751535" y="2590641"/>
            <a:ext cx="2680445" cy="467906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8977831" y="2499239"/>
            <a:ext cx="2317885" cy="522129"/>
          </a:xfrm>
          <a:prstGeom prst="wedgeRoundRectCallout">
            <a:avLst>
              <a:gd name="adj1" fmla="val -74090"/>
              <a:gd name="adj2" fmla="val 3094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Event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5-12-08 at 14.13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7931" y="2545773"/>
            <a:ext cx="16501945" cy="668625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51535" y="2590641"/>
            <a:ext cx="2680445" cy="467906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8977831" y="2499239"/>
            <a:ext cx="2317885" cy="522129"/>
          </a:xfrm>
          <a:prstGeom prst="wedgeRoundRectCallout">
            <a:avLst>
              <a:gd name="adj1" fmla="val -74090"/>
              <a:gd name="adj2" fmla="val 3094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Event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952500" y="391746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4800" dirty="0" smtClean="0"/>
              <a:t>Aspect Oriented Programming Implementation</a:t>
            </a:r>
            <a:endParaRPr sz="4800" dirty="0"/>
          </a:p>
        </p:txBody>
      </p:sp>
      <p:sp>
        <p:nvSpPr>
          <p:cNvPr id="6" name="Rectangle 5"/>
          <p:cNvSpPr/>
          <p:nvPr/>
        </p:nvSpPr>
        <p:spPr>
          <a:xfrm>
            <a:off x="682868" y="3186498"/>
            <a:ext cx="548566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7436906" y="3397462"/>
            <a:ext cx="2317885" cy="522129"/>
          </a:xfrm>
          <a:prstGeom prst="wedgeRoundRectCallout">
            <a:avLst>
              <a:gd name="adj1" fmla="val -104529"/>
              <a:gd name="adj2" fmla="val -51049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Precondition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0540981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5-12-08 at 14.13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7931" y="2545773"/>
            <a:ext cx="16501945" cy="668625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51535" y="2590641"/>
            <a:ext cx="2680445" cy="467906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8977831" y="2499239"/>
            <a:ext cx="2317885" cy="522129"/>
          </a:xfrm>
          <a:prstGeom prst="wedgeRoundRectCallout">
            <a:avLst>
              <a:gd name="adj1" fmla="val -74090"/>
              <a:gd name="adj2" fmla="val 3094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Event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952500" y="391746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4800" dirty="0" smtClean="0"/>
              <a:t>Aspect Oriented Programming Implementation</a:t>
            </a:r>
            <a:endParaRPr sz="4800" dirty="0"/>
          </a:p>
        </p:txBody>
      </p:sp>
      <p:sp>
        <p:nvSpPr>
          <p:cNvPr id="6" name="Rectangle 5"/>
          <p:cNvSpPr/>
          <p:nvPr/>
        </p:nvSpPr>
        <p:spPr>
          <a:xfrm>
            <a:off x="682868" y="3186498"/>
            <a:ext cx="548566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4149" y="5979502"/>
            <a:ext cx="13598280" cy="2567181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10451824" y="5081805"/>
            <a:ext cx="2317885" cy="522129"/>
          </a:xfrm>
          <a:prstGeom prst="wedgeRoundRectCallout">
            <a:avLst>
              <a:gd name="adj1" fmla="val -4514"/>
              <a:gd name="adj2" fmla="val 120042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Assertions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3" name="Rounded Rectangular Callout 12"/>
          <p:cNvSpPr/>
          <p:nvPr/>
        </p:nvSpPr>
        <p:spPr>
          <a:xfrm>
            <a:off x="7436906" y="3397462"/>
            <a:ext cx="2317885" cy="522129"/>
          </a:xfrm>
          <a:prstGeom prst="wedgeRoundRectCallout">
            <a:avLst>
              <a:gd name="adj1" fmla="val -104529"/>
              <a:gd name="adj2" fmla="val -51049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Precondition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2981329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5-12-08 at 14.13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7931" y="2545773"/>
            <a:ext cx="16501945" cy="668625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51535" y="2590641"/>
            <a:ext cx="2680445" cy="467906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8977831" y="2499239"/>
            <a:ext cx="2317885" cy="522129"/>
          </a:xfrm>
          <a:prstGeom prst="wedgeRoundRectCallout">
            <a:avLst>
              <a:gd name="adj1" fmla="val -74090"/>
              <a:gd name="adj2" fmla="val 3094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Event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952500" y="391746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4800" dirty="0" smtClean="0"/>
              <a:t>Aspect Oriented Programming Implementation</a:t>
            </a:r>
            <a:endParaRPr sz="4800" dirty="0"/>
          </a:p>
        </p:txBody>
      </p:sp>
      <p:sp>
        <p:nvSpPr>
          <p:cNvPr id="6" name="Rectangle 5"/>
          <p:cNvSpPr/>
          <p:nvPr/>
        </p:nvSpPr>
        <p:spPr>
          <a:xfrm>
            <a:off x="682868" y="3186498"/>
            <a:ext cx="548566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7436906" y="3475349"/>
            <a:ext cx="2317885" cy="930751"/>
          </a:xfrm>
          <a:prstGeom prst="wedgeRoundRectCallout">
            <a:avLst>
              <a:gd name="adj1" fmla="val -104529"/>
              <a:gd name="adj2" fmla="val -51049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Precondition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+ Setup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4149" y="5979502"/>
            <a:ext cx="13598280" cy="2567181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10451824" y="5081805"/>
            <a:ext cx="2317885" cy="522129"/>
          </a:xfrm>
          <a:prstGeom prst="wedgeRoundRectCallout">
            <a:avLst>
              <a:gd name="adj1" fmla="val -4514"/>
              <a:gd name="adj2" fmla="val 120042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Assertions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4999326" y="2152865"/>
            <a:ext cx="7982795" cy="2567900"/>
          </a:xfrm>
          <a:prstGeom prst="wedgeEllipseCallout">
            <a:avLst>
              <a:gd name="adj1" fmla="val -87534"/>
              <a:gd name="adj2" fmla="val -23494"/>
            </a:avLst>
          </a:prstGeom>
          <a:blipFill rotWithShape="1">
            <a:blip r:embed="rId4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Crucial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to match the precondition 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with the corresponding assertion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5151726" y="2305265"/>
            <a:ext cx="7982795" cy="2567900"/>
          </a:xfrm>
          <a:prstGeom prst="wedgeEllipseCallout">
            <a:avLst>
              <a:gd name="adj1" fmla="val -62534"/>
              <a:gd name="adj2" fmla="val 10260"/>
            </a:avLst>
          </a:prstGeom>
          <a:blipFill rotWithShape="1">
            <a:blip r:embed="rId4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Crucial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to match the precondition 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with the corresponding assertion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5304126" y="2457665"/>
            <a:ext cx="7982795" cy="2567900"/>
          </a:xfrm>
          <a:prstGeom prst="wedgeEllipseCallout">
            <a:avLst>
              <a:gd name="adj1" fmla="val -23645"/>
              <a:gd name="adj2" fmla="val 102886"/>
            </a:avLst>
          </a:prstGeom>
          <a:blipFill rotWithShape="1">
            <a:blip r:embed="rId4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Crucial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to match the precondition 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with the corresponding assertion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09792566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5-12-08 at 14.13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7931" y="2545773"/>
            <a:ext cx="16501945" cy="668625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51535" y="2590641"/>
            <a:ext cx="2680445" cy="467906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8977831" y="2499239"/>
            <a:ext cx="2317885" cy="522129"/>
          </a:xfrm>
          <a:prstGeom prst="wedgeRoundRectCallout">
            <a:avLst>
              <a:gd name="adj1" fmla="val -74090"/>
              <a:gd name="adj2" fmla="val 3094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Event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952500" y="391746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4800" dirty="0"/>
              <a:t>Things to note</a:t>
            </a:r>
            <a:endParaRPr sz="4800" dirty="0"/>
          </a:p>
        </p:txBody>
      </p:sp>
      <p:sp>
        <p:nvSpPr>
          <p:cNvPr id="6" name="Rectangle 5"/>
          <p:cNvSpPr/>
          <p:nvPr/>
        </p:nvSpPr>
        <p:spPr>
          <a:xfrm>
            <a:off x="682868" y="3186498"/>
            <a:ext cx="548566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4149" y="5979502"/>
            <a:ext cx="13598280" cy="2567181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10451824" y="5081805"/>
            <a:ext cx="2317885" cy="522129"/>
          </a:xfrm>
          <a:prstGeom prst="wedgeRoundRectCallout">
            <a:avLst>
              <a:gd name="adj1" fmla="val -4514"/>
              <a:gd name="adj2" fmla="val 120042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Assertions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8489177" y="2014800"/>
            <a:ext cx="6188781" cy="1961991"/>
          </a:xfrm>
          <a:prstGeom prst="wedgeEllipseCallout">
            <a:avLst>
              <a:gd name="adj1" fmla="val -57484"/>
              <a:gd name="adj2" fmla="val -8580"/>
            </a:avLst>
          </a:prstGeom>
          <a:blipFill rotWithShape="1">
            <a:blip r:embed="rId4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Easy to extract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7436906" y="3397462"/>
            <a:ext cx="2317885" cy="522129"/>
          </a:xfrm>
          <a:prstGeom prst="wedgeRoundRectCallout">
            <a:avLst>
              <a:gd name="adj1" fmla="val -104529"/>
              <a:gd name="adj2" fmla="val -51049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Precondition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8641577" y="2167200"/>
            <a:ext cx="6188781" cy="1961991"/>
          </a:xfrm>
          <a:prstGeom prst="wedgeEllipseCallout">
            <a:avLst>
              <a:gd name="adj1" fmla="val -38266"/>
              <a:gd name="adj2" fmla="val 133200"/>
            </a:avLst>
          </a:prstGeom>
          <a:blipFill rotWithShape="1">
            <a:blip r:embed="rId4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Easy to extract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4113750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5-12-08 at 14.13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7931" y="2545773"/>
            <a:ext cx="16501945" cy="668625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51535" y="2590641"/>
            <a:ext cx="2680445" cy="467906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8977831" y="2499239"/>
            <a:ext cx="2317885" cy="522129"/>
          </a:xfrm>
          <a:prstGeom prst="wedgeRoundRectCallout">
            <a:avLst>
              <a:gd name="adj1" fmla="val -74090"/>
              <a:gd name="adj2" fmla="val 3094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Event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952500" y="391746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4800" dirty="0"/>
              <a:t>Things to note</a:t>
            </a:r>
            <a:endParaRPr sz="4800" dirty="0"/>
          </a:p>
        </p:txBody>
      </p:sp>
      <p:sp>
        <p:nvSpPr>
          <p:cNvPr id="6" name="Rectangle 5"/>
          <p:cNvSpPr/>
          <p:nvPr/>
        </p:nvSpPr>
        <p:spPr>
          <a:xfrm>
            <a:off x="682868" y="3186498"/>
            <a:ext cx="548566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7436906" y="3475349"/>
            <a:ext cx="2317885" cy="930751"/>
          </a:xfrm>
          <a:prstGeom prst="wedgeRoundRectCallout">
            <a:avLst>
              <a:gd name="adj1" fmla="val -104529"/>
              <a:gd name="adj2" fmla="val -51049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Precondition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+ Setup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4149" y="5979502"/>
            <a:ext cx="13598280" cy="2567181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10451824" y="5081805"/>
            <a:ext cx="2317885" cy="522129"/>
          </a:xfrm>
          <a:prstGeom prst="wedgeRoundRectCallout">
            <a:avLst>
              <a:gd name="adj1" fmla="val -4514"/>
              <a:gd name="adj2" fmla="val 120042"/>
              <a:gd name="adj3" fmla="val 16667"/>
            </a:avLst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Assertions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6755539" y="599031"/>
            <a:ext cx="7798945" cy="6809264"/>
          </a:xfrm>
          <a:prstGeom prst="wedgeEllipseCallout">
            <a:avLst>
              <a:gd name="adj1" fmla="val -57484"/>
              <a:gd name="adj2" fmla="val -8580"/>
            </a:avLst>
          </a:prstGeom>
          <a:blipFill rotWithShape="1">
            <a:blip r:embed="rId4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Not straight forward: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FFFFFF"/>
                </a:solidFill>
              </a:rPr>
              <a:t>Going from action to condition!</a:t>
            </a:r>
            <a:endParaRPr lang="en-US" sz="28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28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28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28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t="19839" b="65516"/>
          <a:stretch/>
        </p:blipFill>
        <p:spPr>
          <a:xfrm>
            <a:off x="7015183" y="3668624"/>
            <a:ext cx="10412805" cy="145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91999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952500" y="-233121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4800" dirty="0" smtClean="0"/>
              <a:t>One approach</a:t>
            </a:r>
            <a:endParaRPr sz="4800" dirty="0"/>
          </a:p>
        </p:txBody>
      </p:sp>
      <p:pic>
        <p:nvPicPr>
          <p:cNvPr id="2" name="Picture 1" descr="Screen Shot 2015-12-08 at 14.14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776" y="1694227"/>
            <a:ext cx="10702618" cy="288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62852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0354"/>
            <a:ext cx="13004800" cy="257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1696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952500" y="-233121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4800" dirty="0" smtClean="0"/>
              <a:t>One approach</a:t>
            </a:r>
            <a:endParaRPr sz="4800" dirty="0"/>
          </a:p>
        </p:txBody>
      </p:sp>
      <p:pic>
        <p:nvPicPr>
          <p:cNvPr id="2" name="Picture 1" descr="Screen Shot 2015-12-08 at 14.14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776" y="1694227"/>
            <a:ext cx="10702618" cy="2881474"/>
          </a:xfrm>
          <a:prstGeom prst="rect">
            <a:avLst/>
          </a:prstGeom>
        </p:spPr>
      </p:pic>
      <p:pic>
        <p:nvPicPr>
          <p:cNvPr id="3" name="Picture 2" descr="Screen Shot 2015-12-08 at 14.14.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13637"/>
            <a:ext cx="16331324" cy="552625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384117" y="2944611"/>
            <a:ext cx="637263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58598" y="5314311"/>
            <a:ext cx="637263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58598" y="7410667"/>
            <a:ext cx="637263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27647435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952500" y="-233121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4800" dirty="0" smtClean="0"/>
              <a:t>One approach</a:t>
            </a:r>
            <a:endParaRPr sz="4800" dirty="0"/>
          </a:p>
        </p:txBody>
      </p:sp>
      <p:pic>
        <p:nvPicPr>
          <p:cNvPr id="2" name="Picture 1" descr="Screen Shot 2015-12-08 at 14.14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776" y="1694227"/>
            <a:ext cx="10702618" cy="2881474"/>
          </a:xfrm>
          <a:prstGeom prst="rect">
            <a:avLst/>
          </a:prstGeom>
        </p:spPr>
      </p:pic>
      <p:pic>
        <p:nvPicPr>
          <p:cNvPr id="3" name="Picture 2" descr="Screen Shot 2015-12-08 at 14.14.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13637"/>
            <a:ext cx="16331324" cy="552625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384117" y="2944611"/>
            <a:ext cx="637263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58598" y="5314311"/>
            <a:ext cx="637263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58598" y="7410667"/>
            <a:ext cx="637263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3971239" y="3764257"/>
            <a:ext cx="10401823" cy="3779718"/>
          </a:xfrm>
          <a:prstGeom prst="wedgeEllipseCallout">
            <a:avLst>
              <a:gd name="adj1" fmla="val -11830"/>
              <a:gd name="adj2" fmla="val -72970"/>
            </a:avLst>
          </a:prstGeom>
          <a:blipFill rotWithShape="1">
            <a:blip r:embed="rId5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FFFFFF"/>
                </a:solidFill>
              </a:rPr>
              <a:t>How does this interact with other methods?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err="1" smtClean="0">
                <a:solidFill>
                  <a:srgbClr val="FFFFFF"/>
                </a:solidFill>
              </a:rPr>
              <a:t>Eg</a:t>
            </a:r>
            <a:r>
              <a:rPr lang="en-US" sz="2800" dirty="0" smtClean="0">
                <a:solidFill>
                  <a:srgbClr val="FFFFFF"/>
                </a:solidFill>
              </a:rPr>
              <a:t>: Are there other methods which change the cursor position? </a:t>
            </a:r>
            <a:r>
              <a:rPr lang="en-US" sz="2800" dirty="0" smtClean="0">
                <a:solidFill>
                  <a:srgbClr val="FFFFFF"/>
                </a:solidFill>
              </a:rPr>
              <a:t> 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FFFFFF"/>
                </a:solidFill>
              </a:rPr>
              <a:t>Does it affect other parts of the system state?</a:t>
            </a:r>
            <a:endParaRPr kumimoji="0" lang="en-US" sz="2800" b="0" i="0" u="none" strike="noStrike" cap="none" spc="0" normalizeH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87143069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952500" y="-233121"/>
            <a:ext cx="11099800" cy="215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US" sz="4800" dirty="0" smtClean="0"/>
              <a:t>One approach</a:t>
            </a:r>
            <a:endParaRPr sz="4800" dirty="0"/>
          </a:p>
        </p:txBody>
      </p:sp>
      <p:pic>
        <p:nvPicPr>
          <p:cNvPr id="2" name="Picture 1" descr="Screen Shot 2015-12-08 at 14.14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776" y="1694227"/>
            <a:ext cx="10702618" cy="2881474"/>
          </a:xfrm>
          <a:prstGeom prst="rect">
            <a:avLst/>
          </a:prstGeom>
        </p:spPr>
      </p:pic>
      <p:pic>
        <p:nvPicPr>
          <p:cNvPr id="3" name="Picture 2" descr="Screen Shot 2015-12-08 at 14.14.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13637"/>
            <a:ext cx="16331324" cy="552625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384117" y="2944611"/>
            <a:ext cx="637263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58598" y="5314311"/>
            <a:ext cx="637263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58598" y="7410667"/>
            <a:ext cx="6372633" cy="421653"/>
          </a:xfrm>
          <a:prstGeom prst="rect">
            <a:avLst/>
          </a:prstGeom>
          <a:noFill/>
          <a:ln w="57150" cmpd="sng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3971239" y="3764257"/>
            <a:ext cx="10401823" cy="3779718"/>
          </a:xfrm>
          <a:prstGeom prst="wedgeEllipseCallout">
            <a:avLst>
              <a:gd name="adj1" fmla="val -11830"/>
              <a:gd name="adj2" fmla="val -72970"/>
            </a:avLst>
          </a:prstGeom>
          <a:blipFill rotWithShape="1">
            <a:blip r:embed="rId5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FFFFFF"/>
                </a:solidFill>
              </a:rPr>
              <a:t>How does this interact with other methods?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err="1" smtClean="0">
                <a:solidFill>
                  <a:srgbClr val="FFFFFF"/>
                </a:solidFill>
              </a:rPr>
              <a:t>Eg</a:t>
            </a:r>
            <a:r>
              <a:rPr lang="en-US" sz="2800" dirty="0" smtClean="0">
                <a:solidFill>
                  <a:srgbClr val="FFFFFF"/>
                </a:solidFill>
              </a:rPr>
              <a:t>: Are there other methods which change the cursor position? </a:t>
            </a:r>
            <a:r>
              <a:rPr lang="en-US" sz="2800" dirty="0" smtClean="0">
                <a:solidFill>
                  <a:srgbClr val="FFFFFF"/>
                </a:solidFill>
              </a:rPr>
              <a:t> </a:t>
            </a: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FFFFFF"/>
                </a:solidFill>
              </a:rPr>
              <a:t>Does it affect other parts of the system state?</a:t>
            </a:r>
            <a:endParaRPr kumimoji="0" lang="en-US" sz="2800" b="0" i="0" u="none" strike="noStrike" cap="none" spc="0" normalizeH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3769653" y="4361320"/>
            <a:ext cx="10231689" cy="2567900"/>
          </a:xfrm>
          <a:prstGeom prst="wedgeEllipseCallout">
            <a:avLst>
              <a:gd name="adj1" fmla="val -11055"/>
              <a:gd name="adj2" fmla="val -89502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2800" dirty="0" smtClean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FFFFFF"/>
                </a:solidFill>
              </a:rPr>
              <a:t>Static analysis to identify such methods and reset the flag if detected</a:t>
            </a:r>
            <a:endParaRPr kumimoji="0" lang="en-US" sz="2800" b="0" i="0" u="none" strike="noStrike" cap="none" spc="0" normalizeH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4541884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Left() method implementation</a:t>
            </a:r>
            <a:endParaRPr lang="en-GB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2318" y="3022601"/>
            <a:ext cx="7381166" cy="463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42140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/>
              <a:t>Aspect Oriented Programming Implementation</a:t>
            </a:r>
            <a:endParaRPr lang="en-GB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05995"/>
            <a:ext cx="11140032" cy="306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436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en-US" dirty="0" smtClean="0"/>
          </a:p>
          <a:p>
            <a:r>
              <a:rPr lang="en-US" dirty="0" smtClean="0"/>
              <a:t>Resulting </a:t>
            </a:r>
            <a:r>
              <a:rPr lang="en-US" dirty="0" smtClean="0"/>
              <a:t>monitors can be too specific</a:t>
            </a:r>
          </a:p>
          <a:p>
            <a:r>
              <a:rPr lang="en-US" dirty="0" smtClean="0"/>
              <a:t>Can </a:t>
            </a:r>
            <a:r>
              <a:rPr lang="en-US" dirty="0" err="1" smtClean="0"/>
              <a:t>generalise</a:t>
            </a:r>
            <a:r>
              <a:rPr lang="en-US" dirty="0" smtClean="0"/>
              <a:t> using tester input but we want to automate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130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en-US" dirty="0" smtClean="0"/>
          </a:p>
          <a:p>
            <a:r>
              <a:rPr lang="en-US" dirty="0" smtClean="0"/>
              <a:t>Observing </a:t>
            </a:r>
            <a:r>
              <a:rPr lang="en-US" dirty="0" smtClean="0"/>
              <a:t>tests and extract invariants</a:t>
            </a:r>
          </a:p>
          <a:p>
            <a:pPr lvl="1"/>
            <a:r>
              <a:rPr lang="en-US" dirty="0" smtClean="0"/>
              <a:t>Automatically deduce pre-post conditions:</a:t>
            </a:r>
          </a:p>
          <a:p>
            <a:pPr marL="889000" lvl="2" indent="0">
              <a:spcBef>
                <a:spcPts val="0"/>
              </a:spcBef>
              <a:buNone/>
            </a:pPr>
            <a:endParaRPr lang="en-US" i="1" dirty="0" smtClean="0"/>
          </a:p>
          <a:p>
            <a:pPr marL="889000" lvl="2" indent="0">
              <a:spcBef>
                <a:spcPts val="0"/>
              </a:spcBef>
              <a:buNone/>
            </a:pPr>
            <a:r>
              <a:rPr lang="en-US" i="1" dirty="0" smtClean="0"/>
              <a:t>cursor == 0 </a:t>
            </a:r>
            <a:endParaRPr lang="en-US" i="1" dirty="0" smtClean="0">
              <a:sym typeface="Wingdings"/>
            </a:endParaRPr>
          </a:p>
          <a:p>
            <a:pPr marL="889000" lvl="2" indent="0">
              <a:spcBef>
                <a:spcPts val="0"/>
              </a:spcBef>
              <a:buNone/>
            </a:pPr>
            <a:r>
              <a:rPr lang="en-US" dirty="0" smtClean="0"/>
              <a:t>Left</a:t>
            </a:r>
          </a:p>
          <a:p>
            <a:pPr marL="889000" lvl="2" indent="0">
              <a:spcBef>
                <a:spcPts val="0"/>
              </a:spcBef>
              <a:buNone/>
            </a:pPr>
            <a:r>
              <a:rPr lang="en-US" i="1" dirty="0" smtClean="0"/>
              <a:t>cursor == 0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6517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en-US" dirty="0" smtClean="0"/>
          </a:p>
          <a:p>
            <a:r>
              <a:rPr lang="en-US" dirty="0" smtClean="0"/>
              <a:t>Observing </a:t>
            </a:r>
            <a:r>
              <a:rPr lang="en-US" dirty="0" smtClean="0"/>
              <a:t>tests and extract invariants</a:t>
            </a:r>
          </a:p>
          <a:p>
            <a:pPr lvl="1"/>
            <a:r>
              <a:rPr lang="en-US" dirty="0" smtClean="0"/>
              <a:t>Automatically deduce pre-post conditions:</a:t>
            </a:r>
          </a:p>
          <a:p>
            <a:pPr marL="889000" lvl="2" indent="0">
              <a:spcBef>
                <a:spcPts val="0"/>
              </a:spcBef>
              <a:buNone/>
            </a:pPr>
            <a:endParaRPr lang="en-US" i="1" dirty="0" smtClean="0"/>
          </a:p>
          <a:p>
            <a:pPr marL="889000" lvl="2" indent="0">
              <a:spcBef>
                <a:spcPts val="0"/>
              </a:spcBef>
              <a:buNone/>
            </a:pPr>
            <a:r>
              <a:rPr lang="en-US" i="1" dirty="0" smtClean="0"/>
              <a:t>cursor == 0 </a:t>
            </a:r>
            <a:endParaRPr lang="en-US" i="1" dirty="0" smtClean="0">
              <a:sym typeface="Wingdings"/>
            </a:endParaRPr>
          </a:p>
          <a:p>
            <a:pPr marL="889000" lvl="2" indent="0">
              <a:spcBef>
                <a:spcPts val="0"/>
              </a:spcBef>
              <a:buNone/>
            </a:pPr>
            <a:r>
              <a:rPr lang="en-US" dirty="0" smtClean="0"/>
              <a:t>Left</a:t>
            </a:r>
          </a:p>
          <a:p>
            <a:pPr marL="889000" lvl="2" indent="0">
              <a:spcBef>
                <a:spcPts val="0"/>
              </a:spcBef>
              <a:buNone/>
            </a:pPr>
            <a:r>
              <a:rPr lang="en-US" i="1" dirty="0" smtClean="0"/>
              <a:t>cursor == 0</a:t>
            </a:r>
            <a:endParaRPr lang="en-US" i="1" dirty="0"/>
          </a:p>
        </p:txBody>
      </p:sp>
      <p:sp>
        <p:nvSpPr>
          <p:cNvPr id="4" name="Oval Callout 3"/>
          <p:cNvSpPr/>
          <p:nvPr/>
        </p:nvSpPr>
        <p:spPr>
          <a:xfrm>
            <a:off x="4616313" y="5841642"/>
            <a:ext cx="8789139" cy="2567900"/>
          </a:xfrm>
          <a:prstGeom prst="wedgeEllipseCallout">
            <a:avLst>
              <a:gd name="adj1" fmla="val -35320"/>
              <a:gd name="adj2" fmla="val -23564"/>
            </a:avLst>
          </a:prstGeom>
          <a:blipFill rotWithShape="1">
            <a:blip r:embed="rId2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FFFFFF"/>
                </a:solidFill>
              </a:rPr>
              <a:t>How much can/should you </a:t>
            </a:r>
            <a:r>
              <a:rPr lang="en-US" sz="2800" dirty="0" err="1" smtClean="0">
                <a:solidFill>
                  <a:srgbClr val="FFFFFF"/>
                </a:solidFill>
              </a:rPr>
              <a:t>generalise</a:t>
            </a:r>
            <a:r>
              <a:rPr lang="en-US" sz="2800" dirty="0" smtClean="0">
                <a:solidFill>
                  <a:srgbClr val="FFFFFF"/>
                </a:solidFill>
              </a:rPr>
              <a:t> from observing a few tests?</a:t>
            </a:r>
            <a:endParaRPr kumimoji="0" lang="en-US" sz="2800" b="0" i="0" u="none" strike="noStrike" cap="none" spc="0" normalizeH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255511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en-US" dirty="0" smtClean="0"/>
          </a:p>
          <a:p>
            <a:r>
              <a:rPr lang="en-US" dirty="0" smtClean="0"/>
              <a:t>Filtering </a:t>
            </a:r>
            <a:r>
              <a:rPr lang="en-US" dirty="0" smtClean="0"/>
              <a:t>generated invariants </a:t>
            </a:r>
          </a:p>
          <a:p>
            <a:pPr marL="0" indent="0">
              <a:buNone/>
            </a:pPr>
            <a:r>
              <a:rPr lang="en-US" dirty="0" err="1" smtClean="0"/>
              <a:t>vs</a:t>
            </a:r>
            <a:endParaRPr lang="en-US" dirty="0" smtClean="0"/>
          </a:p>
          <a:p>
            <a:r>
              <a:rPr lang="en-US" dirty="0" smtClean="0"/>
              <a:t>Filtering resulting monitor alerts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5160595" y="3361104"/>
            <a:ext cx="8567386" cy="3779718"/>
          </a:xfrm>
          <a:prstGeom prst="wedgeEllipseCallout">
            <a:avLst>
              <a:gd name="adj1" fmla="val -35320"/>
              <a:gd name="adj2" fmla="val -23564"/>
            </a:avLst>
          </a:prstGeom>
          <a:blipFill rotWithShape="1">
            <a:blip r:embed="rId2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457200" marR="0" indent="-4572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800" dirty="0" smtClean="0">
                <a:solidFill>
                  <a:srgbClr val="FFFFFF"/>
                </a:solidFill>
              </a:rPr>
              <a:t>Attempting to model check the</a:t>
            </a:r>
          </a:p>
          <a:p>
            <a:pPr marR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sz="2800" dirty="0" smtClean="0">
                <a:solidFill>
                  <a:srgbClr val="FFFFFF"/>
                </a:solidFill>
              </a:rPr>
              <a:t>	invariant to check if it is true</a:t>
            </a:r>
          </a:p>
          <a:p>
            <a:pPr marL="457200" marR="0" indent="-4572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Attempting to choose variables to consider for invariant extraction</a:t>
            </a:r>
            <a:endParaRPr kumimoji="0" lang="en-US" sz="2800" b="0" i="0" u="none" strike="noStrike" cap="none" spc="0" normalizeH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367966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en-US" dirty="0" smtClean="0"/>
          </a:p>
          <a:p>
            <a:r>
              <a:rPr lang="en-US" dirty="0" smtClean="0"/>
              <a:t>Filtering </a:t>
            </a:r>
            <a:r>
              <a:rPr lang="en-US" dirty="0" smtClean="0"/>
              <a:t>generated invariants </a:t>
            </a:r>
          </a:p>
          <a:p>
            <a:pPr marL="0" indent="0">
              <a:buNone/>
            </a:pPr>
            <a:r>
              <a:rPr lang="en-US" dirty="0" err="1" smtClean="0"/>
              <a:t>vs</a:t>
            </a:r>
            <a:endParaRPr lang="en-US" dirty="0" smtClean="0"/>
          </a:p>
          <a:p>
            <a:r>
              <a:rPr lang="en-US" dirty="0" smtClean="0"/>
              <a:t>Filtering resulting monitor alerts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4152666" y="6727964"/>
            <a:ext cx="9333412" cy="3173809"/>
          </a:xfrm>
          <a:prstGeom prst="wedgeEllipseCallout">
            <a:avLst>
              <a:gd name="adj1" fmla="val -35320"/>
              <a:gd name="adj2" fmla="val -23564"/>
            </a:avLst>
          </a:prstGeom>
          <a:blipFill rotWithShape="1">
            <a:blip r:embed="rId2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457200" marR="0" indent="-4572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800" dirty="0" smtClean="0">
                <a:solidFill>
                  <a:srgbClr val="FFFFFF"/>
                </a:solidFill>
              </a:rPr>
              <a:t>Showing the monitor results </a:t>
            </a:r>
            <a:r>
              <a:rPr lang="en-US" sz="2800" dirty="0" smtClean="0">
                <a:solidFill>
                  <a:srgbClr val="FFFFFF"/>
                </a:solidFill>
              </a:rPr>
              <a:t>in priority order</a:t>
            </a:r>
          </a:p>
          <a:p>
            <a:pPr marL="457200" marR="0" indent="-45720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Asking user for feedback</a:t>
            </a:r>
            <a:endParaRPr kumimoji="0" lang="en-US" sz="2800" b="0" i="0" u="none" strike="noStrike" cap="none" spc="0" normalizeH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057977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>
            <a:spLocks noGrp="1"/>
          </p:cNvSpPr>
          <p:nvPr>
            <p:ph type="body" idx="1"/>
          </p:nvPr>
        </p:nvSpPr>
        <p:spPr>
          <a:xfrm>
            <a:off x="563878" y="1627554"/>
            <a:ext cx="11887201" cy="32131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lvl="0" indent="0" algn="l"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4200" dirty="0">
                <a:solidFill>
                  <a:srgbClr val="000000"/>
                </a:solidFill>
              </a:rPr>
              <a:t>Same input key </a:t>
            </a:r>
            <a:r>
              <a:rPr sz="4200" dirty="0" smtClean="0">
                <a:solidFill>
                  <a:srgbClr val="000000"/>
                </a:solidFill>
              </a:rPr>
              <a:t>sequence</a:t>
            </a:r>
            <a:r>
              <a:rPr lang="en-GB" sz="4200" dirty="0" smtClean="0">
                <a:solidFill>
                  <a:srgbClr val="000000"/>
                </a:solidFill>
              </a:rPr>
              <a:t>:</a:t>
            </a:r>
          </a:p>
          <a:p>
            <a:pPr marL="0" lvl="0" indent="0" algn="l">
              <a:buSzTx/>
              <a:buNone/>
              <a:defRPr sz="1800">
                <a:solidFill>
                  <a:srgbClr val="000000"/>
                </a:solidFill>
              </a:defRPr>
            </a:pPr>
            <a:endParaRPr sz="4200" dirty="0">
              <a:solidFill>
                <a:srgbClr val="000000"/>
              </a:solidFill>
            </a:endParaRPr>
          </a:p>
          <a:p>
            <a:pPr marL="1341438" lvl="1" indent="-514350" algn="l" defTabSz="2519363">
              <a:buFont typeface="+mj-lt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400" dirty="0">
                <a:solidFill>
                  <a:srgbClr val="000000"/>
                </a:solidFill>
              </a:rPr>
              <a:t>Left</a:t>
            </a:r>
          </a:p>
          <a:p>
            <a:pPr marL="1341438" lvl="1" indent="-514350" algn="l" defTabSz="2519363">
              <a:buFont typeface="+mj-lt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400" dirty="0">
                <a:solidFill>
                  <a:srgbClr val="000000"/>
                </a:solidFill>
              </a:rPr>
              <a:t>Up 5 times</a:t>
            </a:r>
          </a:p>
          <a:p>
            <a:pPr marL="1341438" lvl="1" indent="-514350" algn="l" defTabSz="2519363">
              <a:buFont typeface="+mj-lt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400" dirty="0">
                <a:solidFill>
                  <a:srgbClr val="000000"/>
                </a:solidFill>
              </a:rPr>
              <a:t>Left</a:t>
            </a:r>
          </a:p>
          <a:p>
            <a:pPr marL="1341438" lvl="1" indent="-514350" algn="l" defTabSz="2519363">
              <a:buFont typeface="+mj-lt"/>
              <a:buAutoNum type="arabicPeriod"/>
              <a:defRPr sz="1800">
                <a:solidFill>
                  <a:srgbClr val="000000"/>
                </a:solidFill>
              </a:defRPr>
            </a:pPr>
            <a:r>
              <a:rPr sz="3400" dirty="0">
                <a:solidFill>
                  <a:srgbClr val="000000"/>
                </a:solidFill>
              </a:rPr>
              <a:t>Down</a:t>
            </a:r>
          </a:p>
        </p:txBody>
      </p:sp>
      <p:pic>
        <p:nvPicPr>
          <p:cNvPr id="315" name="Motivation_Other.mov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6500198" y="5715000"/>
            <a:ext cx="5969001" cy="1574071"/>
          </a:xfrm>
          <a:prstGeom prst="rect">
            <a:avLst/>
          </a:prstGeom>
        </p:spPr>
      </p:pic>
      <p:pic>
        <p:nvPicPr>
          <p:cNvPr id="316" name="Movitavtion.mov"/>
          <p:cNvPicPr/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290717" y="5702300"/>
            <a:ext cx="5971767" cy="1574800"/>
          </a:xfrm>
          <a:prstGeom prst="rect">
            <a:avLst/>
          </a:prstGeom>
        </p:spPr>
      </p:pic>
      <p:sp>
        <p:nvSpPr>
          <p:cNvPr id="317" name="Shape 317"/>
          <p:cNvSpPr/>
          <p:nvPr/>
        </p:nvSpPr>
        <p:spPr>
          <a:xfrm>
            <a:off x="2249592" y="7366000"/>
            <a:ext cx="2043560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3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rgbClr val="FFFFFF"/>
                </a:solidFill>
              </a:rPr>
              <a:t>Zimed AD</a:t>
            </a:r>
          </a:p>
        </p:txBody>
      </p:sp>
      <p:sp>
        <p:nvSpPr>
          <p:cNvPr id="318" name="Shape 318"/>
          <p:cNvSpPr/>
          <p:nvPr/>
        </p:nvSpPr>
        <p:spPr>
          <a:xfrm>
            <a:off x="7316886" y="7366000"/>
            <a:ext cx="4582717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584200">
              <a:defRPr sz="3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BBraun Infusomat Space</a:t>
            </a:r>
          </a:p>
        </p:txBody>
      </p:sp>
    </p:spTree>
    <p:extLst>
      <p:ext uri="{BB962C8B-B14F-4D97-AF65-F5344CB8AC3E}">
        <p14:creationId xmlns:p14="http://schemas.microsoft.com/office/powerpoint/2010/main" val="132340241"/>
      </p:ext>
    </p:extLst>
  </p:cSld>
  <p:clrMapOvr>
    <a:masterClrMapping/>
  </p:clrMapOvr>
  <p:transition xmlns:p14="http://schemas.microsoft.com/office/powerpoint/2010/main" spd="med" advClick="0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00" fill="hold"/>
                                        <p:tgtEl>
                                          <p:spTgt spid="3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3066" fill="hold"/>
                                        <p:tgtEl>
                                          <p:spTgt spid="3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9" fill="hold" display="0">
                  <p:stCondLst>
                    <p:cond delay="indefinite"/>
                  </p:stCondLst>
                </p:cTn>
                <p:tgtEl>
                  <p:spTgt spid="315"/>
                </p:tgtEl>
              </p:cMediaNode>
            </p:video>
            <p:video>
              <p:cMediaNode vol="100000">
                <p:cTn id="10" fill="hold" display="0">
                  <p:stCondLst>
                    <p:cond delay="indefinite"/>
                  </p:stCondLst>
                </p:cTn>
                <p:tgtEl>
                  <p:spTgt spid="316"/>
                </p:tgtEl>
              </p:cMediaNode>
            </p:vide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Numerous challenges when going from tests to monitors</a:t>
            </a:r>
          </a:p>
          <a:p>
            <a:r>
              <a:rPr lang="en-US" dirty="0" smtClean="0"/>
              <a:t>Right mix of techniques to obtain all available information: </a:t>
            </a:r>
            <a:r>
              <a:rPr lang="en-US" dirty="0"/>
              <a:t>Static analysis, dynamic </a:t>
            </a:r>
            <a:r>
              <a:rPr lang="en-US" smtClean="0"/>
              <a:t>analysis on test </a:t>
            </a:r>
            <a:r>
              <a:rPr lang="en-US" dirty="0" smtClean="0"/>
              <a:t>+ system description, test + system execution. </a:t>
            </a:r>
          </a:p>
          <a:p>
            <a:r>
              <a:rPr lang="en-US" dirty="0" smtClean="0"/>
              <a:t>Right </a:t>
            </a:r>
            <a:r>
              <a:rPr lang="en-US" dirty="0"/>
              <a:t>mix of user input and automation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208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/>
          </p:cNvSpPr>
          <p:nvPr>
            <p:ph type="body" idx="1"/>
          </p:nvPr>
        </p:nvSpPr>
        <p:spPr>
          <a:xfrm>
            <a:off x="539286" y="2437112"/>
            <a:ext cx="11887201" cy="5561528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4400" dirty="0">
                <a:latin typeface="Lucida Grande"/>
                <a:ea typeface="Lucida Grande"/>
                <a:cs typeface="Lucida Grande"/>
                <a:sym typeface="Lucida Grande"/>
              </a:rPr>
              <a:t>Under the UK Health &amp; Safety At Work Act (1974) and under similar legislation in other countries, devices should be designed to reduce risk to be </a:t>
            </a:r>
            <a:endParaRPr lang="en-US" sz="4400" dirty="0" smtClean="0">
              <a:latin typeface="Lucida Grande"/>
              <a:ea typeface="Lucida Grande"/>
              <a:cs typeface="Lucida Grande"/>
              <a:sym typeface="Lucida Grande"/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4400" b="1" dirty="0" smtClean="0">
                <a:latin typeface="Lucida Grande"/>
                <a:ea typeface="Lucida Grande"/>
                <a:cs typeface="Lucida Grande"/>
                <a:sym typeface="Lucida Grande"/>
              </a:rPr>
              <a:t>As </a:t>
            </a:r>
            <a:r>
              <a:rPr lang="en-US" sz="4400" b="1" dirty="0">
                <a:latin typeface="Lucida Grande"/>
                <a:ea typeface="Lucida Grande"/>
                <a:cs typeface="Lucida Grande"/>
                <a:sym typeface="Lucida Grande"/>
              </a:rPr>
              <a:t>Low As Reasonably Practical</a:t>
            </a:r>
            <a:r>
              <a:rPr lang="en-US" sz="4400" dirty="0">
                <a:latin typeface="Lucida Grande"/>
                <a:ea typeface="Lucida Grande"/>
                <a:cs typeface="Lucida Grande"/>
                <a:sym typeface="Lucida Grande"/>
              </a:rPr>
              <a:t>, ALARP</a:t>
            </a:r>
            <a:r>
              <a:rPr lang="en-US" sz="4400" dirty="0" smtClean="0">
                <a:latin typeface="Lucida Grande"/>
                <a:ea typeface="Lucida Grande"/>
                <a:cs typeface="Lucida Grande"/>
                <a:sym typeface="Lucida Grande"/>
              </a:rPr>
              <a:t>.</a:t>
            </a:r>
            <a:endParaRPr lang="en-US" sz="4400" dirty="0">
              <a:latin typeface="Lucida Grande"/>
              <a:ea typeface="Lucida Grande"/>
              <a:cs typeface="Lucida Grande"/>
              <a:sym typeface="Lucida Grande"/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0">
              <a:defRPr sz="1800">
                <a:solidFill>
                  <a:srgbClr val="000000"/>
                </a:solidFill>
              </a:defRPr>
            </a:pPr>
            <a:endParaRPr lang="en-GB" sz="42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1756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UI principles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r>
              <a:rPr lang="en-US" dirty="0" smtClean="0"/>
              <a:t>No button presses with no effects</a:t>
            </a:r>
          </a:p>
          <a:p>
            <a:r>
              <a:rPr lang="en-US" dirty="0" smtClean="0"/>
              <a:t>Understandable error messages</a:t>
            </a:r>
          </a:p>
          <a:p>
            <a:r>
              <a:rPr lang="en-US" dirty="0" smtClean="0"/>
              <a:t>Reduce chances of (big) mistakes</a:t>
            </a:r>
          </a:p>
          <a:p>
            <a:r>
              <a:rPr lang="en-US" dirty="0" err="1" smtClean="0"/>
              <a:t>Etc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75840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Shape 523"/>
          <p:cNvSpPr>
            <a:spLocks noGrp="1"/>
          </p:cNvSpPr>
          <p:nvPr>
            <p:ph type="title"/>
          </p:nvPr>
        </p:nvSpPr>
        <p:spPr>
          <a:xfrm>
            <a:off x="985588" y="217274"/>
            <a:ext cx="10867051" cy="169802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/>
              <a:t>Cursor wraparound</a:t>
            </a:r>
          </a:p>
        </p:txBody>
      </p:sp>
      <p:pic>
        <p:nvPicPr>
          <p:cNvPr id="524" name="CursorWraparound-1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784462" y="4026076"/>
            <a:ext cx="11269302" cy="297180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26550109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33" fill="hold"/>
                                        <p:tgtEl>
                                          <p:spTgt spid="5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52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specification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r>
              <a:rPr lang="en-US" dirty="0" smtClean="0"/>
              <a:t>Coming from UI experts, psychologists, </a:t>
            </a:r>
            <a:r>
              <a:rPr lang="en-US" dirty="0" err="1" smtClean="0"/>
              <a:t>etc</a:t>
            </a:r>
            <a:endParaRPr lang="en-US" dirty="0"/>
          </a:p>
          <a:p>
            <a:r>
              <a:rPr lang="en-US" dirty="0" smtClean="0"/>
              <a:t>Implemented by software developers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52926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specification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t">
            <a:normAutofit/>
          </a:bodyPr>
          <a:lstStyle/>
          <a:p>
            <a:r>
              <a:rPr lang="en-US" dirty="0" smtClean="0"/>
              <a:t>Coming from UI experts, psychologists,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/>
              <a:t>Implemented by software </a:t>
            </a:r>
            <a:r>
              <a:rPr lang="en-US" dirty="0" smtClean="0"/>
              <a:t>developers</a:t>
            </a:r>
            <a:endParaRPr lang="en-US" dirty="0" smtClean="0"/>
          </a:p>
          <a:p>
            <a:endParaRPr lang="en-US" dirty="0"/>
          </a:p>
          <a:p>
            <a:r>
              <a:rPr lang="en-US" sz="5400" dirty="0" smtClean="0"/>
              <a:t>The problem is not new! </a:t>
            </a:r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4800" dirty="0" smtClean="0"/>
              <a:t>Customers already specify systems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0978469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3230</TotalTime>
  <Words>914</Words>
  <Application>Microsoft Macintosh PowerPoint</Application>
  <PresentationFormat>Custom</PresentationFormat>
  <Paragraphs>194</Paragraphs>
  <Slides>40</Slides>
  <Notes>25</Notes>
  <HiddenSlides>3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White</vt:lpstr>
      <vt:lpstr>Facilitating testing and monitoring of number entry systems in medical devices</vt:lpstr>
      <vt:lpstr>PowerPoint Presentation</vt:lpstr>
      <vt:lpstr>PowerPoint Presentation</vt:lpstr>
      <vt:lpstr>PowerPoint Presentation</vt:lpstr>
      <vt:lpstr>PowerPoint Presentation</vt:lpstr>
      <vt:lpstr>UI principles</vt:lpstr>
      <vt:lpstr>Cursor wraparound</vt:lpstr>
      <vt:lpstr>The specification</vt:lpstr>
      <vt:lpstr>The specification</vt:lpstr>
      <vt:lpstr>The specification</vt:lpstr>
      <vt:lpstr>Gherkin Feature</vt:lpstr>
      <vt:lpstr>Automated Testing</vt:lpstr>
      <vt:lpstr>Gherkin output</vt:lpstr>
      <vt:lpstr>StepDefinitions.java</vt:lpstr>
      <vt:lpstr>Automated Testing</vt:lpstr>
      <vt:lpstr>Logs from Running the Gherkin Feature</vt:lpstr>
      <vt:lpstr>Runtime Monitoring</vt:lpstr>
      <vt:lpstr>Runtime Monitoring</vt:lpstr>
      <vt:lpstr>Gherkin Feature</vt:lpstr>
      <vt:lpstr>Gherkin Feature</vt:lpstr>
      <vt:lpstr>Gherkin Feature</vt:lpstr>
      <vt:lpstr>Gherkin Feature</vt:lpstr>
      <vt:lpstr>Aspect Oriented Programming Implementation</vt:lpstr>
      <vt:lpstr>Aspect Oriented Programming Implementation</vt:lpstr>
      <vt:lpstr>Aspect Oriented Programming Implementation</vt:lpstr>
      <vt:lpstr>Aspect Oriented Programming Implementation</vt:lpstr>
      <vt:lpstr>Things to note</vt:lpstr>
      <vt:lpstr>Things to note</vt:lpstr>
      <vt:lpstr>One approach</vt:lpstr>
      <vt:lpstr>One approach</vt:lpstr>
      <vt:lpstr>One approach</vt:lpstr>
      <vt:lpstr>One approach</vt:lpstr>
      <vt:lpstr>Left() method implementation</vt:lpstr>
      <vt:lpstr>Aspect Oriented Programming Implementation</vt:lpstr>
      <vt:lpstr>Discussion</vt:lpstr>
      <vt:lpstr>Options to consider</vt:lpstr>
      <vt:lpstr>Options to consider</vt:lpstr>
      <vt:lpstr>Filtering</vt:lpstr>
      <vt:lpstr>Filtering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Gherkin for Interaction Design Testing and Monitoring</dc:title>
  <dc:creator>Abigail Cauchi</dc:creator>
  <cp:lastModifiedBy>Chris</cp:lastModifiedBy>
  <cp:revision>54</cp:revision>
  <dcterms:modified xsi:type="dcterms:W3CDTF">2015-12-10T12:21:20Z</dcterms:modified>
</cp:coreProperties>
</file>